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5" r:id="rId9"/>
    <p:sldId id="266" r:id="rId10"/>
    <p:sldId id="264" r:id="rId11"/>
    <p:sldId id="263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12. 11. 2017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12. 11. 2017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12. 11. 2017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12. 11. 2017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12. 11. 2017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12. 11. 2017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12. 11. 2017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12. 11. 2017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12. 11. 2017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12. 11. 2017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12. 11. 2017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95EC1D4A-A796-47C3-A63E-CE236FB377E2}" type="datetimeFigureOut">
              <a:rPr lang="cs-CZ" smtClean="0"/>
              <a:t>12. 11. 2017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Slohové chyby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800" b="1" dirty="0"/>
              <a:t>a</a:t>
            </a:r>
            <a:r>
              <a:rPr lang="cs-CZ" sz="2800" b="1" dirty="0" smtClean="0"/>
              <a:t>neb proč nemám jedničku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176503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Název či 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Název textu musí nejen zaujmout, ale také s textem souviset.</a:t>
            </a:r>
          </a:p>
          <a:p>
            <a:r>
              <a:rPr lang="cs-CZ" dirty="0" smtClean="0"/>
              <a:t>Může obsahovat </a:t>
            </a:r>
            <a:r>
              <a:rPr lang="cs-CZ" b="1" dirty="0" smtClean="0"/>
              <a:t>klíčová slova či hlavní myšlenku</a:t>
            </a:r>
            <a:r>
              <a:rPr lang="cs-CZ" dirty="0" smtClean="0"/>
              <a:t> (pokud není cílem ji zatajit).</a:t>
            </a:r>
          </a:p>
          <a:p>
            <a:r>
              <a:rPr lang="cs-CZ" dirty="0" smtClean="0"/>
              <a:t>Ujasni </a:t>
            </a:r>
            <a:r>
              <a:rPr lang="cs-CZ" dirty="0"/>
              <a:t>si, co je podstatné pro tvůj záměr.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431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 samozřejmě pravopis!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Pozor na pravopisné chyby, i ty se hodnotí.</a:t>
            </a:r>
          </a:p>
          <a:p>
            <a:r>
              <a:rPr lang="cs-CZ" dirty="0" smtClean="0"/>
              <a:t>Pravidla pravopisu, Mluvnice češtiny, </a:t>
            </a:r>
            <a:r>
              <a:rPr lang="cs-CZ" dirty="0" smtClean="0"/>
              <a:t>Slovník </a:t>
            </a:r>
            <a:r>
              <a:rPr lang="cs-CZ" dirty="0" smtClean="0"/>
              <a:t>spisovné češtiny….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076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Opakování slov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 jedné větě by se neměla vyskytovat slova </a:t>
            </a:r>
            <a:r>
              <a:rPr lang="cs-CZ" b="1" dirty="0" smtClean="0">
                <a:solidFill>
                  <a:srgbClr val="002060"/>
                </a:solidFill>
              </a:rPr>
              <a:t>stejného základu </a:t>
            </a:r>
          </a:p>
          <a:p>
            <a:pPr marL="0" indent="0">
              <a:buNone/>
            </a:pPr>
            <a:r>
              <a:rPr lang="cs-CZ" sz="2000" b="1" i="1" smtClean="0"/>
              <a:t>Př.: </a:t>
            </a:r>
            <a:r>
              <a:rPr lang="cs-CZ" sz="2000" b="1" i="1" dirty="0" smtClean="0"/>
              <a:t>Učitelka učí v učebně</a:t>
            </a:r>
            <a:r>
              <a:rPr lang="cs-CZ" sz="2000" b="1" dirty="0" smtClean="0"/>
              <a:t>.</a:t>
            </a:r>
          </a:p>
          <a:p>
            <a:endParaRPr lang="cs-CZ" sz="2000" b="1" dirty="0" smtClean="0"/>
          </a:p>
          <a:p>
            <a:r>
              <a:rPr lang="cs-CZ" b="1" dirty="0" smtClean="0"/>
              <a:t>V celé slohové práci by se slovo nemělo opakovat, </a:t>
            </a:r>
            <a:r>
              <a:rPr lang="cs-CZ" dirty="0" smtClean="0"/>
              <a:t>a když je to nutné, tak ne v sousedních větách: </a:t>
            </a:r>
          </a:p>
          <a:p>
            <a:pPr marL="0" indent="0">
              <a:buNone/>
            </a:pPr>
            <a:r>
              <a:rPr lang="cs-CZ" sz="2000" b="1" i="1" dirty="0" smtClean="0"/>
              <a:t>Př.: V muzeu jsme </a:t>
            </a:r>
            <a:r>
              <a:rPr lang="cs-CZ" sz="2000" b="1" i="1" dirty="0" smtClean="0">
                <a:solidFill>
                  <a:srgbClr val="C00000"/>
                </a:solidFill>
              </a:rPr>
              <a:t>viděli </a:t>
            </a:r>
            <a:r>
              <a:rPr lang="cs-CZ" sz="2000" b="1" i="1" dirty="0" smtClean="0"/>
              <a:t>výstavu. </a:t>
            </a:r>
            <a:r>
              <a:rPr lang="cs-CZ" sz="2000" b="1" i="1" dirty="0" smtClean="0">
                <a:solidFill>
                  <a:srgbClr val="C00000"/>
                </a:solidFill>
              </a:rPr>
              <a:t>Viděli</a:t>
            </a:r>
            <a:r>
              <a:rPr lang="cs-CZ" sz="2000" b="1" i="1" dirty="0" smtClean="0"/>
              <a:t> jsme vycpaná zvířata. </a:t>
            </a:r>
            <a:r>
              <a:rPr lang="cs-CZ" sz="2000" b="1" i="1" dirty="0" smtClean="0">
                <a:solidFill>
                  <a:srgbClr val="C00000"/>
                </a:solidFill>
              </a:rPr>
              <a:t>Viděli </a:t>
            </a:r>
            <a:r>
              <a:rPr lang="cs-CZ" sz="2000" b="1" i="1" dirty="0" smtClean="0"/>
              <a:t>jsme filmy.</a:t>
            </a:r>
            <a:endParaRPr lang="cs-CZ" sz="2000" b="1" i="1" dirty="0"/>
          </a:p>
        </p:txBody>
      </p:sp>
    </p:spTree>
    <p:extLst>
      <p:ext uri="{BB962C8B-B14F-4D97-AF65-F5344CB8AC3E}">
        <p14:creationId xmlns:p14="http://schemas.microsoft.com/office/powerpoint/2010/main" val="354405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dirty="0" smtClean="0"/>
              <a:t>Nadbytek ukazovacích zájmen nebo příslovcí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2492896"/>
            <a:ext cx="7560840" cy="3561259"/>
          </a:xfrm>
        </p:spPr>
        <p:txBody>
          <a:bodyPr/>
          <a:lstStyle/>
          <a:p>
            <a:r>
              <a:rPr lang="cs-CZ" u="sng" dirty="0" smtClean="0"/>
              <a:t>Zájmena:</a:t>
            </a:r>
            <a:r>
              <a:rPr lang="cs-CZ" dirty="0" smtClean="0"/>
              <a:t> </a:t>
            </a:r>
            <a:r>
              <a:rPr lang="cs-CZ" b="1" i="1" dirty="0" smtClean="0"/>
              <a:t>Viděli jsme </a:t>
            </a:r>
            <a:r>
              <a:rPr lang="cs-CZ" b="1" i="1" dirty="0" smtClean="0">
                <a:solidFill>
                  <a:srgbClr val="FF0000"/>
                </a:solidFill>
              </a:rPr>
              <a:t>to</a:t>
            </a:r>
            <a:r>
              <a:rPr lang="cs-CZ" b="1" i="1" dirty="0" smtClean="0"/>
              <a:t>. Bylo </a:t>
            </a:r>
            <a:r>
              <a:rPr lang="cs-CZ" b="1" i="1" dirty="0" smtClean="0">
                <a:solidFill>
                  <a:srgbClr val="FF0000"/>
                </a:solidFill>
              </a:rPr>
              <a:t>to</a:t>
            </a:r>
            <a:r>
              <a:rPr lang="cs-CZ" b="1" i="1" dirty="0" smtClean="0"/>
              <a:t> pěkné. </a:t>
            </a:r>
            <a:r>
              <a:rPr lang="cs-CZ" dirty="0" smtClean="0"/>
              <a:t>– vždy je nutno napsat, co konkrétně: </a:t>
            </a:r>
          </a:p>
          <a:p>
            <a:r>
              <a:rPr lang="cs-CZ" dirty="0" smtClean="0"/>
              <a:t>Lépe:</a:t>
            </a:r>
            <a:r>
              <a:rPr lang="cs-CZ" b="1" i="1" dirty="0" smtClean="0"/>
              <a:t> </a:t>
            </a:r>
            <a:r>
              <a:rPr lang="cs-CZ" b="1" i="1" dirty="0" smtClean="0">
                <a:solidFill>
                  <a:schemeClr val="tx2">
                    <a:lumMod val="75000"/>
                  </a:schemeClr>
                </a:solidFill>
              </a:rPr>
              <a:t>Viděli jsme exponáty. Výstava, akce byla pěkná.</a:t>
            </a:r>
          </a:p>
          <a:p>
            <a:r>
              <a:rPr lang="cs-CZ" u="sng" dirty="0" smtClean="0"/>
              <a:t>Příslovce:</a:t>
            </a:r>
            <a:r>
              <a:rPr lang="cs-CZ" dirty="0" smtClean="0"/>
              <a:t> </a:t>
            </a:r>
            <a:r>
              <a:rPr lang="cs-CZ" b="1" i="1" dirty="0" smtClean="0"/>
              <a:t>Bylo to </a:t>
            </a:r>
            <a:r>
              <a:rPr lang="cs-CZ" b="1" i="1" dirty="0" smtClean="0">
                <a:solidFill>
                  <a:srgbClr val="FF0000"/>
                </a:solidFill>
              </a:rPr>
              <a:t>tam</a:t>
            </a:r>
            <a:r>
              <a:rPr lang="cs-CZ" b="1" i="1" dirty="0" smtClean="0"/>
              <a:t> pěkné. Když jsme </a:t>
            </a:r>
            <a:r>
              <a:rPr lang="cs-CZ" b="1" i="1" dirty="0" smtClean="0">
                <a:solidFill>
                  <a:srgbClr val="FF0000"/>
                </a:solidFill>
              </a:rPr>
              <a:t>tam</a:t>
            </a:r>
            <a:r>
              <a:rPr lang="cs-CZ" b="1" i="1" dirty="0" smtClean="0"/>
              <a:t> přišli, </a:t>
            </a:r>
            <a:r>
              <a:rPr lang="cs-CZ" b="1" i="1" dirty="0" smtClean="0">
                <a:solidFill>
                  <a:srgbClr val="FF0000"/>
                </a:solidFill>
              </a:rPr>
              <a:t>tak</a:t>
            </a:r>
            <a:r>
              <a:rPr lang="cs-CZ" b="1" i="1" dirty="0" smtClean="0"/>
              <a:t> jsme se seřadili. </a:t>
            </a:r>
            <a:r>
              <a:rPr lang="cs-CZ" dirty="0" smtClean="0"/>
              <a:t>– opět konkrétně:</a:t>
            </a:r>
          </a:p>
          <a:p>
            <a:r>
              <a:rPr lang="cs-CZ" dirty="0" smtClean="0"/>
              <a:t>Lépe: </a:t>
            </a:r>
            <a:r>
              <a:rPr lang="cs-CZ" b="1" i="1" dirty="0" smtClean="0">
                <a:solidFill>
                  <a:schemeClr val="tx2">
                    <a:lumMod val="75000"/>
                  </a:schemeClr>
                </a:solidFill>
              </a:rPr>
              <a:t>V muzeu byla pěkná akce. Když jsme přišli do muzea, seřadili jsme se.</a:t>
            </a:r>
            <a:endParaRPr lang="cs-CZ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74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Sloveso BÝT - nepoužívat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Sloveso </a:t>
            </a:r>
            <a:r>
              <a:rPr lang="cs-CZ" b="1" dirty="0" smtClean="0">
                <a:solidFill>
                  <a:srgbClr val="002060"/>
                </a:solidFill>
              </a:rPr>
              <a:t>být</a:t>
            </a:r>
            <a:r>
              <a:rPr lang="cs-CZ" dirty="0" smtClean="0"/>
              <a:t> není plnovýznamové, snaž se ho používat </a:t>
            </a:r>
            <a:r>
              <a:rPr lang="cs-CZ" b="1" dirty="0" smtClean="0"/>
              <a:t>co nejméně</a:t>
            </a:r>
            <a:r>
              <a:rPr lang="cs-CZ" dirty="0" smtClean="0"/>
              <a:t>. </a:t>
            </a:r>
          </a:p>
          <a:p>
            <a:r>
              <a:rPr lang="cs-CZ" sz="2800" dirty="0" smtClean="0">
                <a:solidFill>
                  <a:srgbClr val="002060"/>
                </a:solidFill>
              </a:rPr>
              <a:t>Vyber si raději plnovýznamová slovesa.</a:t>
            </a:r>
            <a:endParaRPr lang="cs-CZ" dirty="0" smtClean="0">
              <a:solidFill>
                <a:srgbClr val="002060"/>
              </a:solidFill>
            </a:endParaRPr>
          </a:p>
          <a:p>
            <a:r>
              <a:rPr lang="cs-CZ" sz="2000" i="1" dirty="0" smtClean="0"/>
              <a:t>Př.: V </a:t>
            </a:r>
            <a:r>
              <a:rPr lang="cs-CZ" sz="2000" i="1" dirty="0"/>
              <a:t>muzeu </a:t>
            </a:r>
            <a:r>
              <a:rPr lang="cs-CZ" sz="2000" b="1" i="1" dirty="0"/>
              <a:t>byla</a:t>
            </a:r>
            <a:r>
              <a:rPr lang="cs-CZ" sz="2000" i="1" dirty="0"/>
              <a:t> pěkná akce</a:t>
            </a:r>
            <a:r>
              <a:rPr lang="cs-CZ" sz="2000" i="1" dirty="0" smtClean="0"/>
              <a:t>. Průvodce </a:t>
            </a:r>
            <a:r>
              <a:rPr lang="cs-CZ" sz="2000" b="1" i="1" dirty="0" smtClean="0"/>
              <a:t>byl </a:t>
            </a:r>
            <a:r>
              <a:rPr lang="cs-CZ" sz="2000" i="1" dirty="0" smtClean="0"/>
              <a:t>zajímavý.</a:t>
            </a:r>
          </a:p>
          <a:p>
            <a:r>
              <a:rPr lang="cs-CZ" sz="2000" dirty="0" smtClean="0"/>
              <a:t>Lépe:</a:t>
            </a:r>
            <a:r>
              <a:rPr lang="cs-CZ" sz="2000" i="1" dirty="0" smtClean="0"/>
              <a:t> V muzeu </a:t>
            </a:r>
            <a:r>
              <a:rPr lang="cs-CZ" sz="2000" b="1" i="1" dirty="0" smtClean="0">
                <a:solidFill>
                  <a:srgbClr val="002060"/>
                </a:solidFill>
              </a:rPr>
              <a:t>se konala </a:t>
            </a:r>
            <a:r>
              <a:rPr lang="cs-CZ" sz="2000" i="1" dirty="0" smtClean="0"/>
              <a:t>pěkná akce. Průvodce </a:t>
            </a:r>
            <a:r>
              <a:rPr lang="cs-CZ" sz="2000" b="1" i="1" dirty="0" smtClean="0">
                <a:solidFill>
                  <a:srgbClr val="002060"/>
                </a:solidFill>
              </a:rPr>
              <a:t>vedl výklad </a:t>
            </a:r>
            <a:r>
              <a:rPr lang="cs-CZ" sz="2000" i="1" dirty="0" smtClean="0"/>
              <a:t>zajímavě.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324472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Členit a členit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Nepište celou slohovou práci jako jednu dlouhou větu, tedy souvětí, kde kupíte věty, které spolu významově nesouvisí a čtenář pak ztrácí smyl sdělení, celý text je nepřehledný a ještě se dopustíte chyb v interpunkci, když na některou čárku zapomenete.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93777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Malá slovní zásoba + neznalost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Pokuste se stejnou věc nebo jev pojmenovat různými způsoby (jestli si na slova nemůžeš vzpomenout, najdi je ve </a:t>
            </a:r>
            <a:r>
              <a:rPr lang="cs-CZ" b="1" i="1" dirty="0" smtClean="0">
                <a:solidFill>
                  <a:schemeClr val="tx2">
                    <a:lumMod val="75000"/>
                  </a:schemeClr>
                </a:solidFill>
              </a:rPr>
              <a:t>Slovníku spisovné češtiny nebo ve Slovníku synonym</a:t>
            </a:r>
            <a:r>
              <a:rPr lang="cs-CZ" dirty="0" smtClean="0"/>
              <a:t> – je i na internetu!)</a:t>
            </a:r>
          </a:p>
          <a:p>
            <a:r>
              <a:rPr lang="cs-CZ" sz="2000" dirty="0" smtClean="0"/>
              <a:t>Např. výstava</a:t>
            </a:r>
            <a:r>
              <a:rPr lang="cs-CZ" sz="2000" dirty="0"/>
              <a:t> </a:t>
            </a:r>
            <a:r>
              <a:rPr lang="cs-CZ" sz="2000" dirty="0" smtClean="0"/>
              <a:t>= expozice</a:t>
            </a:r>
          </a:p>
          <a:p>
            <a:r>
              <a:rPr lang="cs-CZ" sz="2800" dirty="0" smtClean="0"/>
              <a:t>Špatně a neadekvátně použitá slova: </a:t>
            </a:r>
            <a:r>
              <a:rPr lang="cs-CZ" sz="2800" b="1" i="1" dirty="0" smtClean="0">
                <a:solidFill>
                  <a:schemeClr val="tx2">
                    <a:lumMod val="75000"/>
                  </a:schemeClr>
                </a:solidFill>
              </a:rPr>
              <a:t>export není expert</a:t>
            </a:r>
            <a:endParaRPr lang="cs-CZ" sz="28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28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Výstavba textu – systém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Práci piš </a:t>
            </a:r>
            <a:r>
              <a:rPr lang="cs-CZ" b="1" dirty="0" smtClean="0"/>
              <a:t>systematicky, v logickém sledu </a:t>
            </a:r>
            <a:r>
              <a:rPr lang="cs-CZ" dirty="0" smtClean="0"/>
              <a:t>a promyšleně – hlavní myšlenka, klíčová slova. </a:t>
            </a:r>
          </a:p>
          <a:p>
            <a:r>
              <a:rPr lang="cs-CZ" dirty="0" smtClean="0"/>
              <a:t>Nepřeskakuj z tématu na téma.</a:t>
            </a:r>
          </a:p>
          <a:p>
            <a:r>
              <a:rPr lang="cs-CZ" dirty="0" smtClean="0"/>
              <a:t>Když si na něco dodatečně vzpomeneš – </a:t>
            </a:r>
            <a:r>
              <a:rPr lang="cs-CZ" b="1" dirty="0" smtClean="0">
                <a:solidFill>
                  <a:srgbClr val="002060"/>
                </a:solidFill>
              </a:rPr>
              <a:t>použij hvězdičku </a:t>
            </a:r>
            <a:r>
              <a:rPr lang="cs-CZ" dirty="0" smtClean="0"/>
              <a:t>k místu, kam informace patří a </a:t>
            </a:r>
            <a:r>
              <a:rPr lang="cs-CZ" b="1" dirty="0" smtClean="0"/>
              <a:t>nepiš ji na konec</a:t>
            </a:r>
            <a:r>
              <a:rPr lang="cs-CZ" dirty="0" smtClean="0"/>
              <a:t>.</a:t>
            </a:r>
          </a:p>
          <a:p>
            <a:pPr algn="just"/>
            <a:r>
              <a:rPr lang="cs-CZ" dirty="0" smtClean="0"/>
              <a:t>Př.: </a:t>
            </a:r>
            <a:r>
              <a:rPr lang="cs-CZ" b="1" i="1" dirty="0" smtClean="0">
                <a:solidFill>
                  <a:schemeClr val="accent4">
                    <a:lumMod val="50000"/>
                  </a:schemeClr>
                </a:solidFill>
              </a:rPr>
              <a:t>Pan průvodce nám ukázal rekultivaci lomu zatopením vodou. Pak jsme si prohlíželi vycpaná zvířata. A to jezero se jmenuje Milada.</a:t>
            </a:r>
            <a:endParaRPr lang="cs-CZ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49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Výstavba textu - osnova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 dodržení a zachování</a:t>
            </a:r>
            <a:r>
              <a:rPr lang="cs-CZ" dirty="0"/>
              <a:t> </a:t>
            </a:r>
            <a:r>
              <a:rPr lang="cs-CZ" dirty="0" smtClean="0"/>
              <a:t>postupu, udržení hlavní myšlenky textu je dobré si stanovit </a:t>
            </a:r>
            <a:r>
              <a:rPr lang="cs-CZ" b="1" dirty="0" smtClean="0">
                <a:solidFill>
                  <a:srgbClr val="002060"/>
                </a:solidFill>
              </a:rPr>
              <a:t>osnovu či klíčová slova</a:t>
            </a:r>
            <a:r>
              <a:rPr lang="cs-CZ" dirty="0" smtClean="0"/>
              <a:t>.</a:t>
            </a:r>
          </a:p>
          <a:p>
            <a:r>
              <a:rPr lang="cs-CZ" sz="2000" dirty="0" smtClean="0"/>
              <a:t>Př.: </a:t>
            </a:r>
          </a:p>
          <a:p>
            <a:pPr marL="0" indent="0">
              <a:buNone/>
            </a:pPr>
            <a:r>
              <a:rPr lang="cs-CZ" sz="2000" u="sng" dirty="0" smtClean="0"/>
              <a:t>Návštěva muzea </a:t>
            </a:r>
          </a:p>
          <a:p>
            <a:pPr marL="0" indent="0">
              <a:buNone/>
            </a:pPr>
            <a:r>
              <a:rPr lang="cs-CZ" sz="2000" dirty="0" smtClean="0"/>
              <a:t>– přesun na akci </a:t>
            </a:r>
          </a:p>
          <a:p>
            <a:pPr marL="0" indent="0">
              <a:buNone/>
            </a:pPr>
            <a:r>
              <a:rPr lang="cs-CZ" sz="2000" dirty="0" smtClean="0"/>
              <a:t>– akce: kde, kdo, jak, proč ji organizuje </a:t>
            </a:r>
          </a:p>
          <a:p>
            <a:pPr marL="0" indent="0">
              <a:buNone/>
            </a:pPr>
            <a:r>
              <a:rPr lang="cs-CZ" sz="2000" dirty="0" smtClean="0"/>
              <a:t>– části akce </a:t>
            </a:r>
          </a:p>
          <a:p>
            <a:pPr marL="0" indent="0">
              <a:buNone/>
            </a:pPr>
            <a:r>
              <a:rPr lang="cs-CZ" sz="2000" dirty="0" smtClean="0"/>
              <a:t>– moje dojmy + zhodnocení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157338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Téma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75656" y="1916832"/>
            <a:ext cx="6196405" cy="1453759"/>
          </a:xfrm>
        </p:spPr>
        <p:txBody>
          <a:bodyPr/>
          <a:lstStyle/>
          <a:p>
            <a:r>
              <a:rPr lang="cs-CZ" dirty="0" smtClean="0"/>
              <a:t>Neodskakovat od tématu!</a:t>
            </a:r>
          </a:p>
          <a:p>
            <a:r>
              <a:rPr lang="cs-CZ" dirty="0" smtClean="0"/>
              <a:t>V příběhu či popise dodržet logický sled, časovou posloupnost!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1187624" y="3501008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dirty="0" smtClean="0"/>
              <a:t>Přímá řeč</a:t>
            </a: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1572043" y="4581128"/>
            <a:ext cx="6196405" cy="14537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592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6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Správně uvozovky!</a:t>
            </a:r>
          </a:p>
          <a:p>
            <a:r>
              <a:rPr lang="cs-CZ" dirty="0" smtClean="0"/>
              <a:t>Vlastní řádek!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39423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Špendlík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Špendlí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46</TotalTime>
  <Words>497</Words>
  <Application>Microsoft Office PowerPoint</Application>
  <PresentationFormat>Předvádění na obrazovce (4:3)</PresentationFormat>
  <Paragraphs>50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Špendlík</vt:lpstr>
      <vt:lpstr>Slohové chyby</vt:lpstr>
      <vt:lpstr>Opakování slov</vt:lpstr>
      <vt:lpstr>Nadbytek ukazovacích zájmen nebo příslovcí</vt:lpstr>
      <vt:lpstr>Sloveso BÝT - nepoužívat</vt:lpstr>
      <vt:lpstr>Členit a členit</vt:lpstr>
      <vt:lpstr>Malá slovní zásoba + neznalost</vt:lpstr>
      <vt:lpstr>Výstavba textu – systém </vt:lpstr>
      <vt:lpstr>Výstavba textu - osnova </vt:lpstr>
      <vt:lpstr>Téma</vt:lpstr>
      <vt:lpstr>Název či nadpis</vt:lpstr>
      <vt:lpstr>A samozřejmě pravopis!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Slohové chyby</dc:title>
  <dc:creator>Lucie Marková</dc:creator>
  <cp:lastModifiedBy>OEM</cp:lastModifiedBy>
  <cp:revision>7</cp:revision>
  <dcterms:created xsi:type="dcterms:W3CDTF">2017-09-24T14:04:17Z</dcterms:created>
  <dcterms:modified xsi:type="dcterms:W3CDTF">2017-11-12T10:16:31Z</dcterms:modified>
</cp:coreProperties>
</file>